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57" r:id="rId2"/>
    <p:sldId id="266" r:id="rId3"/>
    <p:sldId id="265"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E9995E-B1A4-4780-9C66-7AB465C7BFBF}" type="datetimeFigureOut">
              <a:rPr lang="en-US" smtClean="0"/>
              <a:t>12/1/2017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F81585-B72F-430C-A017-51649A508851}" type="slidenum">
              <a:rPr lang="en-US" smtClean="0"/>
              <a:t>‹#›</a:t>
            </a:fld>
            <a:endParaRPr lang="en-US"/>
          </a:p>
        </p:txBody>
      </p:sp>
    </p:spTree>
    <p:extLst>
      <p:ext uri="{BB962C8B-B14F-4D97-AF65-F5344CB8AC3E}">
        <p14:creationId xmlns:p14="http://schemas.microsoft.com/office/powerpoint/2010/main" val="1129888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C32D1E-094F-47E6-BAA3-759A9E8905DD}" type="datetimeFigureOut">
              <a:rPr lang="en-US" smtClean="0"/>
              <a:t>12/1/2017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04D191-F2D4-4AFB-8529-6D0B5E9F3DB5}" type="slidenum">
              <a:rPr lang="en-US" smtClean="0"/>
              <a:t>‹#›</a:t>
            </a:fld>
            <a:endParaRPr lang="en-US"/>
          </a:p>
        </p:txBody>
      </p:sp>
    </p:spTree>
    <p:extLst>
      <p:ext uri="{BB962C8B-B14F-4D97-AF65-F5344CB8AC3E}">
        <p14:creationId xmlns:p14="http://schemas.microsoft.com/office/powerpoint/2010/main" val="224691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04D191-F2D4-4AFB-8529-6D0B5E9F3DB5}" type="slidenum">
              <a:rPr lang="en-US" smtClean="0"/>
              <a:t>1</a:t>
            </a:fld>
            <a:endParaRPr lang="en-US"/>
          </a:p>
        </p:txBody>
      </p:sp>
    </p:spTree>
    <p:extLst>
      <p:ext uri="{BB962C8B-B14F-4D97-AF65-F5344CB8AC3E}">
        <p14:creationId xmlns:p14="http://schemas.microsoft.com/office/powerpoint/2010/main" val="4284262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26DFD8-7CD3-44C0-82E0-8D42447F4A2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44532803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D96166-801F-4888-AC73-5908B780DF0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517765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81E5EB-4631-40E3-8EAB-D21E3A2D333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058530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64229B-507F-40DE-B8A7-B642FAC0EBF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664409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3C6858-9FFC-41C9-A2AE-A84D185BD3FC}"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3637596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5CF55D3-E7D3-4FDE-BBB2-A935F791771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4286004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B55DC80-8515-4183-98B0-63E31CC7EB4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9402391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D15CA24-41F2-416B-94EC-3EE065DE3D3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0002327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481963-AD8D-4112-9AFE-F7392271E41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3053607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1E97FAE-A444-46E8-B802-A2FBA239CF8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586276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4583BC-034D-4D32-8D96-46BEABB5A6E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5335752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933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mn-lt"/>
                <a:cs typeface="+mn-cs"/>
              </a:defRPr>
            </a:lvl1pPr>
          </a:lstStyle>
          <a:p>
            <a:pPr fontAlgn="base">
              <a:spcBef>
                <a:spcPct val="0"/>
              </a:spcBef>
              <a:spcAft>
                <a:spcPct val="0"/>
              </a:spcAft>
              <a:defRPr/>
            </a:pPr>
            <a:endParaRPr lang="en-US" altLang="en-US">
              <a:solidFill>
                <a:srgbClr val="000000"/>
              </a:solidFill>
            </a:endParaRPr>
          </a:p>
        </p:txBody>
      </p:sp>
      <p:sp>
        <p:nvSpPr>
          <p:cNvPr id="9933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atin typeface="+mn-lt"/>
                <a:cs typeface="+mn-cs"/>
              </a:defRPr>
            </a:lvl1pPr>
          </a:lstStyle>
          <a:p>
            <a:pPr fontAlgn="base">
              <a:spcBef>
                <a:spcPct val="0"/>
              </a:spcBef>
              <a:spcAft>
                <a:spcPct val="0"/>
              </a:spcAft>
              <a:defRPr/>
            </a:pPr>
            <a:fld id="{6E74AEEB-C2C5-4795-9911-17293FC4BADB}"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93626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z="3200" dirty="0" smtClean="0">
                <a:solidFill>
                  <a:srgbClr val="00B050"/>
                </a:solidFill>
              </a:rPr>
              <a:t>Me llamo _________ Clase  801</a:t>
            </a:r>
            <a:br>
              <a:rPr lang="en-US" sz="3200" dirty="0" smtClean="0">
                <a:solidFill>
                  <a:srgbClr val="00B050"/>
                </a:solidFill>
              </a:rPr>
            </a:br>
            <a:r>
              <a:rPr lang="en-US" sz="3200" dirty="0" smtClean="0">
                <a:solidFill>
                  <a:srgbClr val="00B050"/>
                </a:solidFill>
              </a:rPr>
              <a:t>La fecha es el primero de </a:t>
            </a:r>
            <a:r>
              <a:rPr lang="en-US" sz="3200" dirty="0" err="1" smtClean="0">
                <a:solidFill>
                  <a:srgbClr val="00B050"/>
                </a:solidFill>
              </a:rPr>
              <a:t>dic</a:t>
            </a:r>
            <a:r>
              <a:rPr lang="en-US" sz="3200" dirty="0" err="1" smtClean="0">
                <a:solidFill>
                  <a:srgbClr val="00B050"/>
                </a:solidFill>
              </a:rPr>
              <a:t>iembre</a:t>
            </a:r>
            <a:r>
              <a:rPr lang="en-US" sz="3200" dirty="0" smtClean="0">
                <a:solidFill>
                  <a:srgbClr val="00B050"/>
                </a:solidFill>
              </a:rPr>
              <a:t> </a:t>
            </a:r>
            <a:r>
              <a:rPr lang="en-US" sz="3200" dirty="0" smtClean="0">
                <a:solidFill>
                  <a:srgbClr val="00B050"/>
                </a:solidFill>
              </a:rPr>
              <a:t>del 2017</a:t>
            </a:r>
            <a:endParaRPr lang="en-US" sz="3200" dirty="0">
              <a:solidFill>
                <a:srgbClr val="00B050"/>
              </a:solidFill>
            </a:endParaRPr>
          </a:p>
        </p:txBody>
      </p:sp>
      <p:sp>
        <p:nvSpPr>
          <p:cNvPr id="3" name="Content Placeholder 2"/>
          <p:cNvSpPr>
            <a:spLocks noGrp="1"/>
          </p:cNvSpPr>
          <p:nvPr>
            <p:ph idx="1"/>
          </p:nvPr>
        </p:nvSpPr>
        <p:spPr/>
        <p:txBody>
          <a:bodyPr/>
          <a:lstStyle/>
          <a:p>
            <a:pPr marL="0" indent="0">
              <a:buNone/>
            </a:pPr>
            <a:r>
              <a:rPr lang="en-US" dirty="0" err="1" smtClean="0">
                <a:solidFill>
                  <a:srgbClr val="FF0000"/>
                </a:solidFill>
              </a:rPr>
              <a:t>Proposito</a:t>
            </a:r>
            <a:r>
              <a:rPr lang="en-US" dirty="0" smtClean="0">
                <a:solidFill>
                  <a:srgbClr val="FF0000"/>
                </a:solidFill>
              </a:rPr>
              <a:t> 29:</a:t>
            </a:r>
            <a:r>
              <a:rPr lang="en-US" dirty="0" smtClean="0"/>
              <a:t> ¿</a:t>
            </a:r>
            <a:r>
              <a:rPr lang="en-US" dirty="0" err="1" smtClean="0"/>
              <a:t>Quién</a:t>
            </a:r>
            <a:r>
              <a:rPr lang="en-US" dirty="0" smtClean="0"/>
              <a:t> </a:t>
            </a:r>
            <a:r>
              <a:rPr lang="en-US" dirty="0" smtClean="0"/>
              <a:t>le da la </a:t>
            </a:r>
            <a:r>
              <a:rPr lang="en-US" dirty="0" err="1" smtClean="0"/>
              <a:t>receta</a:t>
            </a:r>
            <a:r>
              <a:rPr lang="en-US" dirty="0" smtClean="0"/>
              <a:t> al </a:t>
            </a:r>
            <a:r>
              <a:rPr lang="en-US" dirty="0" err="1" smtClean="0"/>
              <a:t>enfermo</a:t>
            </a:r>
            <a:r>
              <a:rPr lang="en-US" dirty="0" smtClean="0"/>
              <a:t>?</a:t>
            </a:r>
          </a:p>
          <a:p>
            <a:pPr marL="0" indent="0">
              <a:buNone/>
            </a:pPr>
            <a:r>
              <a:rPr lang="en-US" i="1" dirty="0" smtClean="0">
                <a:solidFill>
                  <a:srgbClr val="7030A0"/>
                </a:solidFill>
              </a:rPr>
              <a:t>L.O:  to learn object pronouns</a:t>
            </a:r>
          </a:p>
          <a:p>
            <a:pPr marL="0" indent="0">
              <a:buNone/>
            </a:pPr>
            <a:r>
              <a:rPr lang="en-US" dirty="0" err="1" smtClean="0">
                <a:solidFill>
                  <a:srgbClr val="FF0000"/>
                </a:solidFill>
              </a:rPr>
              <a:t>Actividad</a:t>
            </a:r>
            <a:r>
              <a:rPr lang="en-US" dirty="0" smtClean="0">
                <a:solidFill>
                  <a:srgbClr val="FF0000"/>
                </a:solidFill>
              </a:rPr>
              <a:t> </a:t>
            </a:r>
            <a:r>
              <a:rPr lang="en-US" dirty="0" err="1" smtClean="0">
                <a:solidFill>
                  <a:srgbClr val="FF0000"/>
                </a:solidFill>
              </a:rPr>
              <a:t>Inicial</a:t>
            </a:r>
            <a:r>
              <a:rPr lang="en-US" dirty="0" smtClean="0">
                <a:solidFill>
                  <a:srgbClr val="FF0000"/>
                </a:solidFill>
              </a:rPr>
              <a:t>:</a:t>
            </a:r>
          </a:p>
          <a:p>
            <a:pPr>
              <a:buFont typeface="Arial" panose="020B0604020202020204" pitchFamily="34" charset="0"/>
              <a:buChar char="•"/>
            </a:pPr>
            <a:r>
              <a:rPr lang="en-US" dirty="0" smtClean="0"/>
              <a:t>TEXTBOOK:</a:t>
            </a:r>
          </a:p>
          <a:p>
            <a:pPr marL="457200" lvl="1" indent="0">
              <a:buNone/>
            </a:pPr>
            <a:r>
              <a:rPr lang="en-US" dirty="0" err="1" smtClean="0"/>
              <a:t>Completa</a:t>
            </a:r>
            <a:r>
              <a:rPr lang="en-US" dirty="0" smtClean="0"/>
              <a:t> </a:t>
            </a:r>
            <a:r>
              <a:rPr lang="en-US" u="sng" dirty="0" err="1" smtClean="0"/>
              <a:t>Ejercicio</a:t>
            </a:r>
            <a:r>
              <a:rPr lang="en-US" u="sng" dirty="0" smtClean="0"/>
              <a:t> 13 &amp; 14</a:t>
            </a:r>
            <a:r>
              <a:rPr lang="en-US" dirty="0" smtClean="0"/>
              <a:t> p. 209</a:t>
            </a:r>
            <a:endParaRPr lang="en-US" dirty="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1</a:t>
            </a:fld>
            <a:endParaRPr lang="en-US" altLang="en-US">
              <a:solidFill>
                <a:srgbClr val="000000"/>
              </a:solidFill>
            </a:endParaRPr>
          </a:p>
        </p:txBody>
      </p:sp>
    </p:spTree>
    <p:extLst>
      <p:ext uri="{BB962C8B-B14F-4D97-AF65-F5344CB8AC3E}">
        <p14:creationId xmlns:p14="http://schemas.microsoft.com/office/powerpoint/2010/main" val="337147826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D481963-AD8D-4112-9AFE-F7392271E414}" type="slidenum">
              <a:rPr lang="en-US" altLang="en-US" smtClean="0">
                <a:solidFill>
                  <a:srgbClr val="000000"/>
                </a:solidFill>
              </a:rPr>
              <a:pPr>
                <a:defRPr/>
              </a:pPr>
              <a:t>2</a:t>
            </a:fld>
            <a:endParaRPr lang="en-US" altLang="en-US">
              <a:solidFill>
                <a:srgbClr val="000000"/>
              </a:solidFill>
            </a:endParaRPr>
          </a:p>
        </p:txBody>
      </p:sp>
      <p:sp>
        <p:nvSpPr>
          <p:cNvPr id="3" name="Rectangle 2"/>
          <p:cNvSpPr txBox="1">
            <a:spLocks noChangeArrowheads="1"/>
          </p:cNvSpPr>
          <p:nvPr/>
        </p:nvSpPr>
        <p:spPr>
          <a:xfrm>
            <a:off x="457200" y="76200"/>
            <a:ext cx="8229600" cy="960438"/>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n-US" altLang="en-US" kern="0" smtClean="0">
                <a:solidFill>
                  <a:srgbClr val="FF0000"/>
                </a:solidFill>
              </a:rPr>
              <a:t>Practica</a:t>
            </a:r>
            <a:endParaRPr lang="en-US" altLang="en-US" kern="0">
              <a:solidFill>
                <a:srgbClr val="FF0000"/>
              </a:solidFill>
            </a:endParaRPr>
          </a:p>
        </p:txBody>
      </p:sp>
      <p:sp>
        <p:nvSpPr>
          <p:cNvPr id="4" name="Rectangle 3"/>
          <p:cNvSpPr txBox="1">
            <a:spLocks noChangeArrowheads="1"/>
          </p:cNvSpPr>
          <p:nvPr/>
        </p:nvSpPr>
        <p:spPr>
          <a:xfrm>
            <a:off x="76200" y="990600"/>
            <a:ext cx="8991600" cy="55626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609600" indent="-609600">
              <a:buFontTx/>
              <a:buNone/>
            </a:pPr>
            <a:r>
              <a:rPr lang="es-ES_tradnl" altLang="en-US" kern="0" smtClean="0"/>
              <a:t>I- Make each sentence negative. Follow the model.</a:t>
            </a:r>
          </a:p>
          <a:p>
            <a:pPr marL="609600" indent="-609600">
              <a:buFontTx/>
              <a:buNone/>
            </a:pPr>
            <a:r>
              <a:rPr lang="es-ES_tradnl" altLang="en-US" b="1" kern="0" smtClean="0"/>
              <a:t>Mis amigos me ven.</a:t>
            </a:r>
            <a:r>
              <a:rPr lang="es-ES_tradnl" altLang="en-US" kern="0" smtClean="0"/>
              <a:t>    </a:t>
            </a:r>
            <a:r>
              <a:rPr lang="es-ES_tradnl" altLang="en-US" b="1" kern="0" smtClean="0">
                <a:solidFill>
                  <a:srgbClr val="0000FF"/>
                </a:solidFill>
              </a:rPr>
              <a:t>Mis amigos no me ven.</a:t>
            </a:r>
          </a:p>
          <a:p>
            <a:pPr marL="609600" indent="-609600">
              <a:buFontTx/>
              <a:buNone/>
            </a:pPr>
            <a:endParaRPr lang="es-ES_tradnl" altLang="en-US" b="1" kern="0" smtClean="0">
              <a:solidFill>
                <a:srgbClr val="0000FF"/>
              </a:solidFill>
            </a:endParaRPr>
          </a:p>
          <a:p>
            <a:pPr marL="990600" lvl="1" indent="-533400">
              <a:buFontTx/>
              <a:buAutoNum type="arabicPeriod"/>
            </a:pPr>
            <a:r>
              <a:rPr lang="es-ES_tradnl" altLang="en-US" kern="0" smtClean="0"/>
              <a:t>El profesor nos habla.</a:t>
            </a:r>
          </a:p>
          <a:p>
            <a:pPr marL="990600" lvl="1" indent="-533400">
              <a:buFontTx/>
              <a:buAutoNum type="arabicPeriod"/>
            </a:pPr>
            <a:r>
              <a:rPr lang="es-ES_tradnl" altLang="en-US" kern="0" smtClean="0"/>
              <a:t>Yo te doy los CD.</a:t>
            </a:r>
          </a:p>
          <a:p>
            <a:pPr marL="990600" lvl="1" indent="-533400">
              <a:buFontTx/>
              <a:buAutoNum type="arabicPeriod"/>
            </a:pPr>
            <a:r>
              <a:rPr lang="es-ES_tradnl" altLang="en-US" kern="0" smtClean="0"/>
              <a:t>¿Quién me comprende?</a:t>
            </a:r>
          </a:p>
          <a:p>
            <a:pPr marL="990600" lvl="1" indent="-533400">
              <a:buFontTx/>
              <a:buAutoNum type="arabicPeriod"/>
            </a:pPr>
            <a:r>
              <a:rPr lang="es-ES_tradnl" altLang="en-US" kern="0" smtClean="0"/>
              <a:t>Él me escucha.</a:t>
            </a:r>
          </a:p>
          <a:p>
            <a:pPr marL="990600" lvl="1" indent="-533400">
              <a:buFontTx/>
              <a:buAutoNum type="arabicPeriod"/>
            </a:pPr>
            <a:r>
              <a:rPr lang="es-ES_tradnl" altLang="en-US" kern="0" smtClean="0"/>
              <a:t>Ellos nos dicen la verdad.</a:t>
            </a:r>
            <a:endParaRPr lang="es-ES_tradnl" altLang="en-US" kern="0" dirty="0"/>
          </a:p>
        </p:txBody>
      </p:sp>
    </p:spTree>
    <p:extLst>
      <p:ext uri="{BB962C8B-B14F-4D97-AF65-F5344CB8AC3E}">
        <p14:creationId xmlns:p14="http://schemas.microsoft.com/office/powerpoint/2010/main" val="23421248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0" y="304800"/>
            <a:ext cx="9144000" cy="5821363"/>
          </a:xfrm>
        </p:spPr>
        <p:txBody>
          <a:bodyPr/>
          <a:lstStyle/>
          <a:p>
            <a:pPr marL="609600" indent="-609600">
              <a:lnSpc>
                <a:spcPct val="90000"/>
              </a:lnSpc>
              <a:buFontTx/>
              <a:buNone/>
            </a:pPr>
            <a:r>
              <a:rPr lang="es-ES_tradnl" altLang="en-US" dirty="0"/>
              <a:t>II- </a:t>
            </a:r>
            <a:r>
              <a:rPr lang="es-ES_tradnl" altLang="en-US" dirty="0" err="1"/>
              <a:t>Rewrite</a:t>
            </a:r>
            <a:r>
              <a:rPr lang="es-ES_tradnl" altLang="en-US" dirty="0"/>
              <a:t> </a:t>
            </a:r>
            <a:r>
              <a:rPr lang="es-ES_tradnl" altLang="en-US" dirty="0" err="1"/>
              <a:t>each</a:t>
            </a:r>
            <a:r>
              <a:rPr lang="es-ES_tradnl" altLang="en-US" dirty="0"/>
              <a:t> </a:t>
            </a:r>
            <a:r>
              <a:rPr lang="es-ES_tradnl" altLang="en-US" dirty="0" err="1"/>
              <a:t>statement</a:t>
            </a:r>
            <a:r>
              <a:rPr lang="es-ES_tradnl" altLang="en-US" dirty="0"/>
              <a:t> as a </a:t>
            </a:r>
            <a:r>
              <a:rPr lang="es-ES_tradnl" altLang="en-US" dirty="0" err="1"/>
              <a:t>question</a:t>
            </a:r>
            <a:r>
              <a:rPr lang="es-ES_tradnl" altLang="en-US" dirty="0"/>
              <a:t>. </a:t>
            </a:r>
            <a:r>
              <a:rPr lang="es-ES_tradnl" altLang="en-US" dirty="0" err="1"/>
              <a:t>Follow</a:t>
            </a:r>
            <a:r>
              <a:rPr lang="es-ES_tradnl" altLang="en-US" dirty="0"/>
              <a:t> </a:t>
            </a:r>
            <a:r>
              <a:rPr lang="es-ES_tradnl" altLang="en-US" dirty="0" err="1"/>
              <a:t>the</a:t>
            </a:r>
            <a:r>
              <a:rPr lang="es-ES_tradnl" altLang="en-US" dirty="0"/>
              <a:t> </a:t>
            </a:r>
            <a:r>
              <a:rPr lang="es-ES_tradnl" altLang="en-US" dirty="0" err="1"/>
              <a:t>model</a:t>
            </a:r>
            <a:r>
              <a:rPr lang="es-ES_tradnl" altLang="en-US" dirty="0"/>
              <a:t>.</a:t>
            </a:r>
            <a:r>
              <a:rPr lang="es-ES_tradnl" altLang="en-US" i="1" dirty="0"/>
              <a:t> </a:t>
            </a:r>
            <a:r>
              <a:rPr lang="es-ES_tradnl" altLang="en-US" i="1" dirty="0" err="1"/>
              <a:t>Hint</a:t>
            </a:r>
            <a:r>
              <a:rPr lang="es-ES_tradnl" altLang="en-US" i="1" dirty="0"/>
              <a:t>: </a:t>
            </a:r>
            <a:r>
              <a:rPr lang="es-ES_tradnl" altLang="en-US" i="1" dirty="0" err="1"/>
              <a:t>put</a:t>
            </a:r>
            <a:r>
              <a:rPr lang="es-ES_tradnl" altLang="en-US" i="1" dirty="0"/>
              <a:t> </a:t>
            </a:r>
            <a:r>
              <a:rPr lang="es-ES_tradnl" altLang="en-US" i="1" dirty="0" err="1"/>
              <a:t>the</a:t>
            </a:r>
            <a:r>
              <a:rPr lang="es-ES_tradnl" altLang="en-US" i="1" dirty="0"/>
              <a:t> </a:t>
            </a:r>
            <a:r>
              <a:rPr lang="es-ES_tradnl" altLang="en-US" b="1" i="1" dirty="0" err="1">
                <a:solidFill>
                  <a:srgbClr val="CC00CC"/>
                </a:solidFill>
              </a:rPr>
              <a:t>S</a:t>
            </a:r>
            <a:r>
              <a:rPr lang="es-ES_tradnl" altLang="en-US" i="1" dirty="0" err="1"/>
              <a:t>ubject</a:t>
            </a:r>
            <a:r>
              <a:rPr lang="es-ES_tradnl" altLang="en-US" i="1" dirty="0"/>
              <a:t> </a:t>
            </a:r>
            <a:r>
              <a:rPr lang="es-ES_tradnl" altLang="en-US" b="1" i="1" dirty="0" err="1">
                <a:solidFill>
                  <a:srgbClr val="CC00CC"/>
                </a:solidFill>
              </a:rPr>
              <a:t>P</a:t>
            </a:r>
            <a:r>
              <a:rPr lang="es-ES_tradnl" altLang="en-US" i="1" dirty="0" err="1"/>
              <a:t>ronoun</a:t>
            </a:r>
            <a:r>
              <a:rPr lang="es-ES_tradnl" altLang="en-US" i="1" dirty="0"/>
              <a:t> in </a:t>
            </a:r>
            <a:r>
              <a:rPr lang="es-ES_tradnl" altLang="en-US" i="1" dirty="0" err="1"/>
              <a:t>front</a:t>
            </a:r>
            <a:r>
              <a:rPr lang="es-ES_tradnl" altLang="en-US" i="1" dirty="0"/>
              <a:t> of </a:t>
            </a:r>
            <a:r>
              <a:rPr lang="es-ES_tradnl" altLang="en-US" i="1" dirty="0" err="1"/>
              <a:t>the</a:t>
            </a:r>
            <a:r>
              <a:rPr lang="es-ES_tradnl" altLang="en-US" i="1" dirty="0"/>
              <a:t> </a:t>
            </a:r>
            <a:r>
              <a:rPr lang="es-ES_tradnl" altLang="en-US" i="1" dirty="0" err="1"/>
              <a:t>Verb</a:t>
            </a:r>
            <a:r>
              <a:rPr lang="es-ES_tradnl" altLang="en-US" i="1" dirty="0"/>
              <a:t>.</a:t>
            </a:r>
          </a:p>
          <a:p>
            <a:pPr marL="609600" indent="-609600">
              <a:lnSpc>
                <a:spcPct val="90000"/>
              </a:lnSpc>
              <a:buFontTx/>
              <a:buNone/>
            </a:pPr>
            <a:r>
              <a:rPr lang="es-ES_tradnl" altLang="en-US" sz="2800" b="1" dirty="0"/>
              <a:t>   Ellos nos comprenden</a:t>
            </a:r>
            <a:r>
              <a:rPr lang="es-ES_tradnl" altLang="en-US" sz="2800" dirty="0"/>
              <a:t>  =    </a:t>
            </a:r>
            <a:r>
              <a:rPr lang="es-ES_tradnl" altLang="en-US" sz="2800" dirty="0">
                <a:solidFill>
                  <a:srgbClr val="0000FF"/>
                </a:solidFill>
              </a:rPr>
              <a:t>¿Nos comprenden ellos?</a:t>
            </a:r>
          </a:p>
          <a:p>
            <a:pPr marL="609600" indent="-609600">
              <a:lnSpc>
                <a:spcPct val="90000"/>
              </a:lnSpc>
              <a:buFontTx/>
              <a:buNone/>
            </a:pPr>
            <a:endParaRPr lang="es-ES_tradnl" altLang="en-US" sz="2800" dirty="0">
              <a:solidFill>
                <a:srgbClr val="0000FF"/>
              </a:solidFill>
            </a:endParaRPr>
          </a:p>
          <a:p>
            <a:pPr marL="609600" indent="-609600">
              <a:lnSpc>
                <a:spcPct val="90000"/>
              </a:lnSpc>
              <a:buFontTx/>
              <a:buAutoNum type="arabicPeriod"/>
            </a:pPr>
            <a:r>
              <a:rPr lang="es-ES_tradnl" altLang="en-US" sz="2800" dirty="0"/>
              <a:t>Uds. me ayudan mañana.</a:t>
            </a:r>
          </a:p>
          <a:p>
            <a:pPr marL="609600" indent="-609600">
              <a:lnSpc>
                <a:spcPct val="90000"/>
              </a:lnSpc>
              <a:buFontTx/>
              <a:buAutoNum type="arabicPeriod"/>
            </a:pPr>
            <a:r>
              <a:rPr lang="es-ES_tradnl" altLang="en-US" sz="2800" dirty="0"/>
              <a:t>Tú nos visitas en el hospital.</a:t>
            </a:r>
          </a:p>
          <a:p>
            <a:pPr marL="609600" indent="-609600">
              <a:lnSpc>
                <a:spcPct val="90000"/>
              </a:lnSpc>
              <a:buFontTx/>
              <a:buAutoNum type="arabicPeriod"/>
            </a:pPr>
            <a:endParaRPr lang="es-ES_tradnl" altLang="en-US" sz="2800" dirty="0"/>
          </a:p>
          <a:p>
            <a:pPr marL="609600" indent="-609600">
              <a:lnSpc>
                <a:spcPct val="90000"/>
              </a:lnSpc>
              <a:buFontTx/>
              <a:buAutoNum type="arabicPeriod"/>
            </a:pPr>
            <a:r>
              <a:rPr lang="es-ES_tradnl" altLang="en-US" sz="2800" dirty="0"/>
              <a:t>Yo te doy la cita.</a:t>
            </a:r>
          </a:p>
          <a:p>
            <a:pPr marL="609600" indent="-609600">
              <a:lnSpc>
                <a:spcPct val="90000"/>
              </a:lnSpc>
              <a:buFontTx/>
              <a:buAutoNum type="arabicPeriod"/>
            </a:pPr>
            <a:r>
              <a:rPr lang="es-ES_tradnl" altLang="en-US" sz="2800" dirty="0"/>
              <a:t>Ellas me saludan en español.</a:t>
            </a:r>
          </a:p>
          <a:p>
            <a:pPr marL="609600" indent="-609600">
              <a:lnSpc>
                <a:spcPct val="90000"/>
              </a:lnSpc>
              <a:buFontTx/>
              <a:buAutoNum type="arabicPeriod"/>
            </a:pPr>
            <a:endParaRPr lang="es-ES_tradnl" altLang="en-US" sz="2800" dirty="0"/>
          </a:p>
          <a:p>
            <a:pPr marL="609600" indent="-609600">
              <a:lnSpc>
                <a:spcPct val="90000"/>
              </a:lnSpc>
              <a:buFontTx/>
              <a:buAutoNum type="arabicPeriod"/>
            </a:pPr>
            <a:r>
              <a:rPr lang="es-ES_tradnl" altLang="en-US" sz="2800" dirty="0"/>
              <a:t>Ellos nos escuchan.</a:t>
            </a:r>
          </a:p>
        </p:txBody>
      </p:sp>
      <p:sp>
        <p:nvSpPr>
          <p:cNvPr id="13321" name="Oval 9"/>
          <p:cNvSpPr>
            <a:spLocks noChangeArrowheads="1"/>
          </p:cNvSpPr>
          <p:nvPr/>
        </p:nvSpPr>
        <p:spPr bwMode="auto">
          <a:xfrm>
            <a:off x="304800" y="1676400"/>
            <a:ext cx="990600" cy="53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Line 10"/>
          <p:cNvSpPr>
            <a:spLocks noChangeShapeType="1"/>
          </p:cNvSpPr>
          <p:nvPr/>
        </p:nvSpPr>
        <p:spPr bwMode="auto">
          <a:xfrm flipV="1">
            <a:off x="3657600" y="2057400"/>
            <a:ext cx="762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3" name="Line 11"/>
          <p:cNvSpPr>
            <a:spLocks noChangeShapeType="1"/>
          </p:cNvSpPr>
          <p:nvPr/>
        </p:nvSpPr>
        <p:spPr bwMode="auto">
          <a:xfrm>
            <a:off x="1066800" y="2133600"/>
            <a:ext cx="2590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5" name="Text Box 13"/>
          <p:cNvSpPr txBox="1">
            <a:spLocks noChangeArrowheads="1"/>
          </p:cNvSpPr>
          <p:nvPr/>
        </p:nvSpPr>
        <p:spPr bwMode="auto">
          <a:xfrm>
            <a:off x="6572250" y="2057400"/>
            <a:ext cx="66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verb</a:t>
            </a:r>
          </a:p>
        </p:txBody>
      </p:sp>
      <p:sp>
        <p:nvSpPr>
          <p:cNvPr id="13326" name="Line 14"/>
          <p:cNvSpPr>
            <a:spLocks noChangeShapeType="1"/>
          </p:cNvSpPr>
          <p:nvPr/>
        </p:nvSpPr>
        <p:spPr bwMode="auto">
          <a:xfrm>
            <a:off x="5943600" y="2133600"/>
            <a:ext cx="1981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7" name="Oval 15"/>
          <p:cNvSpPr>
            <a:spLocks noChangeArrowheads="1"/>
          </p:cNvSpPr>
          <p:nvPr/>
        </p:nvSpPr>
        <p:spPr bwMode="auto">
          <a:xfrm>
            <a:off x="8001000" y="1600200"/>
            <a:ext cx="762000" cy="762000"/>
          </a:xfrm>
          <a:prstGeom prst="ellipse">
            <a:avLst/>
          </a:prstGeom>
          <a:noFill/>
          <a:ln w="19050">
            <a:solidFill>
              <a:srgbClr val="CC00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Text Box 16"/>
          <p:cNvSpPr txBox="1">
            <a:spLocks noChangeArrowheads="1"/>
          </p:cNvSpPr>
          <p:nvPr/>
        </p:nvSpPr>
        <p:spPr bwMode="auto">
          <a:xfrm>
            <a:off x="8147050" y="2362200"/>
            <a:ext cx="615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solidFill>
                  <a:srgbClr val="CC00CC"/>
                </a:solidFill>
              </a:rPr>
              <a:t>S.P.</a:t>
            </a:r>
          </a:p>
        </p:txBody>
      </p:sp>
    </p:spTree>
    <p:extLst>
      <p:ext uri="{BB962C8B-B14F-4D97-AF65-F5344CB8AC3E}">
        <p14:creationId xmlns:p14="http://schemas.microsoft.com/office/powerpoint/2010/main" val="4421124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6200"/>
            <a:ext cx="8229600" cy="1143000"/>
          </a:xfrm>
        </p:spPr>
        <p:txBody>
          <a:bodyPr/>
          <a:lstStyle/>
          <a:p>
            <a:r>
              <a:rPr lang="en-US" altLang="en-US" sz="4000">
                <a:solidFill>
                  <a:srgbClr val="FF0000"/>
                </a:solidFill>
              </a:rPr>
              <a:t>Los pronombres </a:t>
            </a:r>
            <a:r>
              <a:rPr lang="en-US" altLang="en-US" sz="4000" b="1">
                <a:solidFill>
                  <a:srgbClr val="FF0000"/>
                </a:solidFill>
              </a:rPr>
              <a:t>le, les</a:t>
            </a:r>
            <a:r>
              <a:rPr lang="en-US" altLang="en-US" sz="4000">
                <a:solidFill>
                  <a:srgbClr val="FF0000"/>
                </a:solidFill>
              </a:rPr>
              <a:t/>
            </a:r>
            <a:br>
              <a:rPr lang="en-US" altLang="en-US" sz="4000">
                <a:solidFill>
                  <a:srgbClr val="FF0000"/>
                </a:solidFill>
              </a:rPr>
            </a:br>
            <a:r>
              <a:rPr lang="en-US" altLang="en-US" sz="3200">
                <a:solidFill>
                  <a:schemeClr val="accent2"/>
                </a:solidFill>
              </a:rPr>
              <a:t>(telling what happens to others)</a:t>
            </a:r>
            <a:endParaRPr lang="en-US" altLang="en-US" sz="4000">
              <a:solidFill>
                <a:srgbClr val="FF0000"/>
              </a:solidFill>
            </a:endParaRPr>
          </a:p>
        </p:txBody>
      </p:sp>
      <p:sp>
        <p:nvSpPr>
          <p:cNvPr id="9219" name="Rectangle 3"/>
          <p:cNvSpPr>
            <a:spLocks noGrp="1" noChangeArrowheads="1"/>
          </p:cNvSpPr>
          <p:nvPr>
            <p:ph type="body" idx="1"/>
          </p:nvPr>
        </p:nvSpPr>
        <p:spPr>
          <a:xfrm>
            <a:off x="152400" y="1447800"/>
            <a:ext cx="8839200" cy="5029200"/>
          </a:xfrm>
        </p:spPr>
        <p:txBody>
          <a:bodyPr/>
          <a:lstStyle/>
          <a:p>
            <a:pPr marL="609600" indent="-609600">
              <a:lnSpc>
                <a:spcPct val="80000"/>
              </a:lnSpc>
              <a:buFontTx/>
              <a:buAutoNum type="arabicPeriod"/>
            </a:pPr>
            <a:r>
              <a:rPr lang="en-US" altLang="en-US" sz="2800" b="1"/>
              <a:t>Le, </a:t>
            </a:r>
            <a:r>
              <a:rPr lang="es-ES_tradnl" altLang="en-US" sz="2800"/>
              <a:t>and </a:t>
            </a:r>
            <a:r>
              <a:rPr lang="es-ES_tradnl" altLang="en-US" sz="2800" b="1"/>
              <a:t>les</a:t>
            </a:r>
            <a:r>
              <a:rPr lang="es-ES_tradnl" altLang="en-US" sz="2800"/>
              <a:t> are indirect object pronouns. They are the indirect receivers of the action of the verb. </a:t>
            </a:r>
          </a:p>
          <a:p>
            <a:pPr marL="990600" lvl="1" indent="-533400">
              <a:lnSpc>
                <a:spcPct val="80000"/>
              </a:lnSpc>
            </a:pPr>
            <a:r>
              <a:rPr lang="es-ES_tradnl" altLang="en-US" sz="2400">
                <a:solidFill>
                  <a:srgbClr val="0000FF"/>
                </a:solidFill>
              </a:rPr>
              <a:t>El farmacéutico </a:t>
            </a:r>
            <a:r>
              <a:rPr lang="es-ES_tradnl" altLang="en-US" sz="2400" b="1">
                <a:solidFill>
                  <a:srgbClr val="0000FF"/>
                </a:solidFill>
              </a:rPr>
              <a:t>le </a:t>
            </a:r>
            <a:r>
              <a:rPr lang="es-ES_tradnl" altLang="en-US" sz="2400">
                <a:solidFill>
                  <a:srgbClr val="0000FF"/>
                </a:solidFill>
              </a:rPr>
              <a:t> despacha la receta a Pablo. </a:t>
            </a:r>
          </a:p>
          <a:p>
            <a:pPr marL="990600" lvl="1" indent="-533400">
              <a:lnSpc>
                <a:spcPct val="80000"/>
              </a:lnSpc>
            </a:pPr>
            <a:r>
              <a:rPr lang="es-ES_tradnl" altLang="en-US" sz="2400" i="1"/>
              <a:t>The pharmacist fiils Pablo’s prescription.</a:t>
            </a:r>
          </a:p>
          <a:p>
            <a:pPr marL="990600" lvl="1" indent="-533400">
              <a:lnSpc>
                <a:spcPct val="80000"/>
              </a:lnSpc>
            </a:pPr>
            <a:r>
              <a:rPr lang="es-ES_tradnl" altLang="en-US" sz="2400">
                <a:solidFill>
                  <a:srgbClr val="0000FF"/>
                </a:solidFill>
              </a:rPr>
              <a:t>El medico </a:t>
            </a:r>
            <a:r>
              <a:rPr lang="es-ES_tradnl" altLang="en-US" sz="2400" b="1">
                <a:solidFill>
                  <a:srgbClr val="0000FF"/>
                </a:solidFill>
              </a:rPr>
              <a:t>les</a:t>
            </a:r>
            <a:r>
              <a:rPr lang="es-ES_tradnl" altLang="en-US" sz="2400">
                <a:solidFill>
                  <a:srgbClr val="0000FF"/>
                </a:solidFill>
              </a:rPr>
              <a:t> habla a sus pacientes.</a:t>
            </a:r>
          </a:p>
          <a:p>
            <a:pPr marL="990600" lvl="1" indent="-533400">
              <a:lnSpc>
                <a:spcPct val="80000"/>
              </a:lnSpc>
            </a:pPr>
            <a:r>
              <a:rPr lang="es-ES_tradnl" altLang="en-US" sz="2400" i="1"/>
              <a:t>The doctor speaks to his patients</a:t>
            </a:r>
          </a:p>
          <a:p>
            <a:pPr marL="990600" lvl="1" indent="-533400">
              <a:lnSpc>
                <a:spcPct val="80000"/>
              </a:lnSpc>
            </a:pPr>
            <a:endParaRPr lang="es-ES_tradnl" altLang="en-US" sz="2400">
              <a:solidFill>
                <a:srgbClr val="008000"/>
              </a:solidFill>
            </a:endParaRPr>
          </a:p>
          <a:p>
            <a:pPr marL="609600" indent="-609600">
              <a:lnSpc>
                <a:spcPct val="80000"/>
              </a:lnSpc>
              <a:buFontTx/>
              <a:buNone/>
            </a:pPr>
            <a:r>
              <a:rPr lang="es-ES_tradnl" altLang="en-US" sz="2800">
                <a:solidFill>
                  <a:srgbClr val="CC00CC"/>
                </a:solidFill>
              </a:rPr>
              <a:t>	What does the pharmacist fill for Pablo?—</a:t>
            </a:r>
            <a:r>
              <a:rPr lang="es-ES_tradnl" altLang="en-US" sz="2800" b="1">
                <a:solidFill>
                  <a:srgbClr val="CC00CC"/>
                </a:solidFill>
              </a:rPr>
              <a:t>una receta</a:t>
            </a:r>
            <a:r>
              <a:rPr lang="es-ES_tradnl" altLang="en-US" sz="2800">
                <a:solidFill>
                  <a:srgbClr val="CC00CC"/>
                </a:solidFill>
              </a:rPr>
              <a:t>. </a:t>
            </a:r>
            <a:r>
              <a:rPr lang="es-ES_tradnl" altLang="en-US" sz="2800" b="1">
                <a:solidFill>
                  <a:srgbClr val="CC00CC"/>
                </a:solidFill>
              </a:rPr>
              <a:t>Una receta</a:t>
            </a:r>
            <a:r>
              <a:rPr lang="es-ES_tradnl" altLang="en-US" sz="2800">
                <a:solidFill>
                  <a:srgbClr val="CC00CC"/>
                </a:solidFill>
              </a:rPr>
              <a:t> is the direct object of the sentence because it is the direct reciever of the action. It tells us what was given. Pablo is the indirect object because it indicates for whom the prescription was filled.</a:t>
            </a:r>
          </a:p>
        </p:txBody>
      </p:sp>
    </p:spTree>
    <p:extLst>
      <p:ext uri="{BB962C8B-B14F-4D97-AF65-F5344CB8AC3E}">
        <p14:creationId xmlns:p14="http://schemas.microsoft.com/office/powerpoint/2010/main" val="249199415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0" y="381000"/>
            <a:ext cx="9144000" cy="6248400"/>
          </a:xfrm>
        </p:spPr>
        <p:txBody>
          <a:bodyPr/>
          <a:lstStyle/>
          <a:p>
            <a:pPr>
              <a:lnSpc>
                <a:spcPct val="90000"/>
              </a:lnSpc>
              <a:buFontTx/>
              <a:buNone/>
            </a:pPr>
            <a:r>
              <a:rPr lang="en-US" altLang="en-US" dirty="0"/>
              <a:t>2. The indirect object pronoun </a:t>
            </a:r>
            <a:r>
              <a:rPr lang="en-US" altLang="en-US" b="1" dirty="0"/>
              <a:t>le</a:t>
            </a:r>
            <a:r>
              <a:rPr lang="en-US" altLang="en-US" dirty="0"/>
              <a:t> and </a:t>
            </a:r>
            <a:r>
              <a:rPr lang="en-US" altLang="en-US" b="1" dirty="0"/>
              <a:t>les</a:t>
            </a:r>
            <a:r>
              <a:rPr lang="en-US" altLang="en-US" dirty="0"/>
              <a:t> are both masculine and feminine. </a:t>
            </a:r>
            <a:r>
              <a:rPr lang="en-US" altLang="en-US" b="1" dirty="0"/>
              <a:t>Le</a:t>
            </a:r>
            <a:r>
              <a:rPr lang="en-US" altLang="en-US" dirty="0"/>
              <a:t> and </a:t>
            </a:r>
            <a:r>
              <a:rPr lang="en-US" altLang="en-US" b="1" dirty="0"/>
              <a:t>les</a:t>
            </a:r>
            <a:r>
              <a:rPr lang="en-US" altLang="en-US" dirty="0"/>
              <a:t> are often used along </a:t>
            </a:r>
            <a:r>
              <a:rPr lang="en-US" altLang="en-US" b="1" dirty="0"/>
              <a:t>with a noun phrase</a:t>
            </a:r>
            <a:r>
              <a:rPr lang="en-US" altLang="en-US" dirty="0"/>
              <a:t> as in the following examples:</a:t>
            </a:r>
          </a:p>
          <a:p>
            <a:pPr lvl="1">
              <a:lnSpc>
                <a:spcPct val="90000"/>
              </a:lnSpc>
            </a:pPr>
            <a:r>
              <a:rPr lang="en-US" altLang="en-US" dirty="0">
                <a:solidFill>
                  <a:srgbClr val="0000FF"/>
                </a:solidFill>
              </a:rPr>
              <a:t>El medico </a:t>
            </a:r>
            <a:r>
              <a:rPr lang="en-US" altLang="en-US" b="1" dirty="0">
                <a:solidFill>
                  <a:srgbClr val="0000FF"/>
                </a:solidFill>
              </a:rPr>
              <a:t>le</a:t>
            </a:r>
            <a:r>
              <a:rPr lang="en-US" altLang="en-US" dirty="0">
                <a:solidFill>
                  <a:srgbClr val="0000FF"/>
                </a:solidFill>
              </a:rPr>
              <a:t> 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al </a:t>
            </a:r>
            <a:r>
              <a:rPr lang="en-US" altLang="en-US" b="1" dirty="0" err="1">
                <a:solidFill>
                  <a:srgbClr val="0000FF"/>
                </a:solidFill>
              </a:rPr>
              <a:t>enfermo</a:t>
            </a:r>
            <a:r>
              <a:rPr lang="en-US" altLang="en-US" dirty="0">
                <a:solidFill>
                  <a:srgbClr val="0000FF"/>
                </a:solidFill>
              </a:rPr>
              <a:t>.</a:t>
            </a:r>
            <a:endParaRPr lang="en-US" altLang="en-US" dirty="0"/>
          </a:p>
          <a:p>
            <a:pPr lvl="1">
              <a:lnSpc>
                <a:spcPct val="90000"/>
              </a:lnSpc>
            </a:pPr>
            <a:r>
              <a:rPr lang="en-US" altLang="en-US" b="1" dirty="0">
                <a:solidFill>
                  <a:srgbClr val="0000FF"/>
                </a:solidFill>
              </a:rPr>
              <a:t>Le</a:t>
            </a:r>
            <a:r>
              <a:rPr lang="en-US" altLang="en-US" dirty="0">
                <a:solidFill>
                  <a:srgbClr val="0000FF"/>
                </a:solidFill>
              </a:rPr>
              <a:t> 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 la </a:t>
            </a:r>
            <a:r>
              <a:rPr lang="en-US" altLang="en-US" b="1" dirty="0" err="1">
                <a:solidFill>
                  <a:srgbClr val="0000FF"/>
                </a:solidFill>
              </a:rPr>
              <a:t>enferma</a:t>
            </a:r>
            <a:r>
              <a:rPr lang="en-US" altLang="en-US" dirty="0">
                <a:solidFill>
                  <a:srgbClr val="0000FF"/>
                </a:solidFill>
              </a:rPr>
              <a:t>.</a:t>
            </a:r>
          </a:p>
          <a:p>
            <a:pPr lvl="1">
              <a:lnSpc>
                <a:spcPct val="90000"/>
              </a:lnSpc>
            </a:pPr>
            <a:r>
              <a:rPr lang="en-US" altLang="en-US" dirty="0">
                <a:solidFill>
                  <a:srgbClr val="0000FF"/>
                </a:solidFill>
              </a:rPr>
              <a:t>El medico </a:t>
            </a:r>
            <a:r>
              <a:rPr lang="en-US" altLang="en-US" b="1" dirty="0">
                <a:solidFill>
                  <a:srgbClr val="0000FF"/>
                </a:solidFill>
              </a:rPr>
              <a:t>les </a:t>
            </a:r>
            <a:r>
              <a:rPr lang="en-US" altLang="en-US" dirty="0">
                <a:solidFill>
                  <a:srgbClr val="0000FF"/>
                </a:solidFill>
              </a:rPr>
              <a:t>da </a:t>
            </a:r>
            <a:r>
              <a:rPr lang="en-US" altLang="en-US" dirty="0" err="1">
                <a:solidFill>
                  <a:srgbClr val="0000FF"/>
                </a:solidFill>
              </a:rPr>
              <a:t>una</a:t>
            </a:r>
            <a:r>
              <a:rPr lang="en-US" altLang="en-US" dirty="0">
                <a:solidFill>
                  <a:srgbClr val="0000FF"/>
                </a:solidFill>
              </a:rPr>
              <a:t> </a:t>
            </a:r>
            <a:r>
              <a:rPr lang="en-US" altLang="en-US" dirty="0" err="1">
                <a:solidFill>
                  <a:srgbClr val="0000FF"/>
                </a:solidFill>
              </a:rPr>
              <a:t>receta</a:t>
            </a:r>
            <a:r>
              <a:rPr lang="en-US" altLang="en-US" dirty="0">
                <a:solidFill>
                  <a:srgbClr val="0000FF"/>
                </a:solidFill>
              </a:rPr>
              <a:t> </a:t>
            </a:r>
            <a:r>
              <a:rPr lang="en-US" altLang="en-US" b="1" dirty="0">
                <a:solidFill>
                  <a:srgbClr val="0000FF"/>
                </a:solidFill>
              </a:rPr>
              <a:t>a </a:t>
            </a:r>
            <a:r>
              <a:rPr lang="en-US" altLang="en-US" b="1" dirty="0" err="1">
                <a:solidFill>
                  <a:srgbClr val="0000FF"/>
                </a:solidFill>
              </a:rPr>
              <a:t>sus</a:t>
            </a:r>
            <a:r>
              <a:rPr lang="en-US" altLang="en-US" b="1" dirty="0">
                <a:solidFill>
                  <a:srgbClr val="0000FF"/>
                </a:solidFill>
              </a:rPr>
              <a:t> </a:t>
            </a:r>
            <a:r>
              <a:rPr lang="en-US" altLang="en-US" b="1" dirty="0" err="1">
                <a:solidFill>
                  <a:srgbClr val="0000FF"/>
                </a:solidFill>
              </a:rPr>
              <a:t>pacientes</a:t>
            </a:r>
            <a:r>
              <a:rPr lang="en-US" altLang="en-US" dirty="0">
                <a:solidFill>
                  <a:srgbClr val="0000FF"/>
                </a:solidFill>
              </a:rPr>
              <a:t>.</a:t>
            </a:r>
          </a:p>
          <a:p>
            <a:pPr>
              <a:lnSpc>
                <a:spcPct val="90000"/>
              </a:lnSpc>
              <a:buFontTx/>
              <a:buNone/>
            </a:pPr>
            <a:r>
              <a:rPr lang="en-US" altLang="en-US" dirty="0"/>
              <a:t>3. Since </a:t>
            </a:r>
            <a:r>
              <a:rPr lang="en-US" altLang="en-US" b="1" dirty="0"/>
              <a:t>le</a:t>
            </a:r>
            <a:r>
              <a:rPr lang="en-US" altLang="en-US" dirty="0"/>
              <a:t> and </a:t>
            </a:r>
            <a:r>
              <a:rPr lang="en-US" altLang="en-US" b="1" dirty="0"/>
              <a:t>les</a:t>
            </a:r>
            <a:r>
              <a:rPr lang="en-US" altLang="en-US" dirty="0"/>
              <a:t> can refer to more than one person, they are often clarified like this:</a:t>
            </a:r>
          </a:p>
          <a:p>
            <a:pPr>
              <a:lnSpc>
                <a:spcPct val="90000"/>
              </a:lnSpc>
              <a:buFontTx/>
              <a:buNone/>
            </a:pPr>
            <a:r>
              <a:rPr lang="en-US" altLang="en-US" dirty="0"/>
              <a:t>                 </a:t>
            </a:r>
            <a:r>
              <a:rPr lang="en-US" altLang="en-US" dirty="0">
                <a:solidFill>
                  <a:srgbClr val="0000FF"/>
                </a:solidFill>
              </a:rPr>
              <a:t>a </a:t>
            </a:r>
            <a:r>
              <a:rPr lang="en-US" altLang="en-US" dirty="0" err="1">
                <a:solidFill>
                  <a:srgbClr val="0000FF"/>
                </a:solidFill>
              </a:rPr>
              <a:t>él</a:t>
            </a:r>
            <a:r>
              <a:rPr lang="en-US" altLang="en-US" dirty="0">
                <a:solidFill>
                  <a:srgbClr val="0000FF"/>
                </a:solidFill>
              </a:rPr>
              <a:t>				        a </a:t>
            </a:r>
            <a:r>
              <a:rPr lang="en-US" altLang="en-US" dirty="0" err="1">
                <a:solidFill>
                  <a:srgbClr val="0000FF"/>
                </a:solidFill>
              </a:rPr>
              <a:t>ellos</a:t>
            </a:r>
            <a:endParaRPr lang="en-US" altLang="en-US" dirty="0"/>
          </a:p>
          <a:p>
            <a:pPr>
              <a:lnSpc>
                <a:spcPct val="90000"/>
              </a:lnSpc>
              <a:buFontTx/>
              <a:buNone/>
            </a:pPr>
            <a:r>
              <a:rPr lang="en-US" altLang="en-US" b="1" dirty="0"/>
              <a:t>Le </a:t>
            </a:r>
            <a:r>
              <a:rPr lang="en-US" altLang="en-US" b="1" dirty="0" err="1"/>
              <a:t>hablo</a:t>
            </a:r>
            <a:r>
              <a:rPr lang="en-US" altLang="en-US" b="1" dirty="0"/>
              <a:t>  </a:t>
            </a:r>
            <a:r>
              <a:rPr lang="en-US" altLang="en-US" dirty="0">
                <a:solidFill>
                  <a:srgbClr val="0000FF"/>
                </a:solidFill>
              </a:rPr>
              <a:t>a </a:t>
            </a:r>
            <a:r>
              <a:rPr lang="en-US" altLang="en-US" dirty="0" err="1">
                <a:solidFill>
                  <a:srgbClr val="0000FF"/>
                </a:solidFill>
              </a:rPr>
              <a:t>ella</a:t>
            </a:r>
            <a:r>
              <a:rPr lang="en-US" altLang="en-US" dirty="0">
                <a:solidFill>
                  <a:srgbClr val="0000FF"/>
                </a:solidFill>
              </a:rPr>
              <a:t>	      </a:t>
            </a:r>
            <a:r>
              <a:rPr lang="en-US" altLang="en-US" b="1" dirty="0"/>
              <a:t>Les </a:t>
            </a:r>
            <a:r>
              <a:rPr lang="en-US" altLang="en-US" b="1" dirty="0" err="1"/>
              <a:t>hablo</a:t>
            </a:r>
            <a:r>
              <a:rPr lang="en-US" altLang="en-US" b="1" dirty="0">
                <a:solidFill>
                  <a:srgbClr val="0000FF"/>
                </a:solidFill>
              </a:rPr>
              <a:t>  </a:t>
            </a:r>
            <a:r>
              <a:rPr lang="en-US" altLang="en-US" dirty="0">
                <a:solidFill>
                  <a:srgbClr val="0000FF"/>
                </a:solidFill>
              </a:rPr>
              <a:t>a </a:t>
            </a:r>
            <a:r>
              <a:rPr lang="en-US" altLang="en-US" dirty="0" err="1">
                <a:solidFill>
                  <a:srgbClr val="0000FF"/>
                </a:solidFill>
              </a:rPr>
              <a:t>ellas</a:t>
            </a:r>
            <a:endParaRPr lang="en-US" altLang="en-US" dirty="0">
              <a:solidFill>
                <a:srgbClr val="0000FF"/>
              </a:solidFill>
            </a:endParaRPr>
          </a:p>
          <a:p>
            <a:pPr>
              <a:lnSpc>
                <a:spcPct val="90000"/>
              </a:lnSpc>
              <a:buFontTx/>
              <a:buNone/>
            </a:pPr>
            <a:r>
              <a:rPr lang="en-US" altLang="en-US" dirty="0">
                <a:solidFill>
                  <a:srgbClr val="0000FF"/>
                </a:solidFill>
              </a:rPr>
              <a:t>                 a </a:t>
            </a:r>
            <a:r>
              <a:rPr lang="en-US" altLang="en-US" dirty="0" err="1" smtClean="0">
                <a:solidFill>
                  <a:srgbClr val="0000FF"/>
                </a:solidFill>
              </a:rPr>
              <a:t>usted</a:t>
            </a:r>
            <a:r>
              <a:rPr lang="en-US" altLang="en-US" dirty="0" smtClean="0">
                <a:solidFill>
                  <a:srgbClr val="0000FF"/>
                </a:solidFill>
              </a:rPr>
              <a:t>                            </a:t>
            </a:r>
            <a:r>
              <a:rPr lang="en-US" altLang="en-US" dirty="0">
                <a:solidFill>
                  <a:srgbClr val="0000FF"/>
                </a:solidFill>
              </a:rPr>
              <a:t>a </a:t>
            </a:r>
            <a:r>
              <a:rPr lang="en-US" altLang="en-US" dirty="0" err="1">
                <a:solidFill>
                  <a:srgbClr val="0000FF"/>
                </a:solidFill>
              </a:rPr>
              <a:t>ustedes</a:t>
            </a:r>
            <a:endParaRPr lang="en-US" altLang="en-US" b="1" dirty="0"/>
          </a:p>
          <a:p>
            <a:pPr>
              <a:lnSpc>
                <a:spcPct val="90000"/>
              </a:lnSpc>
              <a:buFontTx/>
              <a:buNone/>
            </a:pPr>
            <a:endParaRPr lang="en-US" altLang="en-US" dirty="0"/>
          </a:p>
        </p:txBody>
      </p:sp>
      <p:sp>
        <p:nvSpPr>
          <p:cNvPr id="15364" name="Line 4"/>
          <p:cNvSpPr>
            <a:spLocks noChangeShapeType="1"/>
          </p:cNvSpPr>
          <p:nvPr/>
        </p:nvSpPr>
        <p:spPr bwMode="auto">
          <a:xfrm>
            <a:off x="1981200" y="47244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5365" name="Line 5"/>
          <p:cNvSpPr>
            <a:spLocks noChangeShapeType="1"/>
          </p:cNvSpPr>
          <p:nvPr/>
        </p:nvSpPr>
        <p:spPr bwMode="auto">
          <a:xfrm>
            <a:off x="6477000" y="47244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Tree>
    <p:extLst>
      <p:ext uri="{BB962C8B-B14F-4D97-AF65-F5344CB8AC3E}">
        <p14:creationId xmlns:p14="http://schemas.microsoft.com/office/powerpoint/2010/main" val="198505960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body" idx="1"/>
          </p:nvPr>
        </p:nvSpPr>
        <p:spPr>
          <a:xfrm>
            <a:off x="228600" y="1036638"/>
            <a:ext cx="8686800" cy="4525962"/>
          </a:xfrm>
          <a:noFill/>
          <a:ln/>
        </p:spPr>
        <p:txBody>
          <a:bodyPr/>
          <a:lstStyle/>
          <a:p>
            <a:pPr marL="609600" indent="-609600">
              <a:buFontTx/>
              <a:buNone/>
            </a:pPr>
            <a:r>
              <a:rPr lang="en-US" altLang="en-US" dirty="0"/>
              <a:t>4.  </a:t>
            </a:r>
            <a:r>
              <a:rPr lang="es-ES_tradnl" altLang="en-US" dirty="0" err="1"/>
              <a:t>Remember</a:t>
            </a:r>
            <a:r>
              <a:rPr lang="es-ES_tradnl" altLang="en-US" dirty="0"/>
              <a:t> </a:t>
            </a:r>
            <a:r>
              <a:rPr lang="es-ES_tradnl" altLang="en-US" dirty="0" err="1"/>
              <a:t>that</a:t>
            </a:r>
            <a:r>
              <a:rPr lang="es-ES_tradnl" altLang="en-US" dirty="0"/>
              <a:t> </a:t>
            </a:r>
            <a:r>
              <a:rPr lang="es-ES_tradnl" altLang="en-US" b="1" dirty="0"/>
              <a:t>m</a:t>
            </a:r>
            <a:r>
              <a:rPr lang="en-US" altLang="en-US" b="1" dirty="0"/>
              <a:t>e, </a:t>
            </a:r>
            <a:r>
              <a:rPr lang="en-US" altLang="en-US" b="1" dirty="0" err="1"/>
              <a:t>te</a:t>
            </a:r>
            <a:r>
              <a:rPr lang="en-US" altLang="en-US" b="1" dirty="0"/>
              <a:t>, le, </a:t>
            </a:r>
            <a:r>
              <a:rPr lang="en-US" altLang="en-US" b="1" dirty="0" err="1"/>
              <a:t>nos</a:t>
            </a:r>
            <a:r>
              <a:rPr lang="en-US" altLang="en-US" b="1" dirty="0"/>
              <a:t> </a:t>
            </a:r>
            <a:r>
              <a:rPr lang="es-ES_tradnl" altLang="en-US" dirty="0"/>
              <a:t>and </a:t>
            </a:r>
            <a:r>
              <a:rPr lang="es-ES_tradnl" altLang="en-US" b="1" dirty="0"/>
              <a:t>les </a:t>
            </a:r>
            <a:r>
              <a:rPr lang="es-ES_tradnl" altLang="en-US" dirty="0"/>
              <a:t>are placed </a:t>
            </a:r>
            <a:r>
              <a:rPr lang="es-ES_tradnl" altLang="en-US" dirty="0" err="1"/>
              <a:t>right</a:t>
            </a:r>
            <a:r>
              <a:rPr lang="es-ES_tradnl" altLang="en-US" dirty="0"/>
              <a:t> </a:t>
            </a:r>
            <a:r>
              <a:rPr lang="es-ES_tradnl" altLang="en-US" b="1" dirty="0">
                <a:solidFill>
                  <a:srgbClr val="FF3300"/>
                </a:solidFill>
              </a:rPr>
              <a:t>BEFORE </a:t>
            </a:r>
            <a:r>
              <a:rPr lang="es-ES_tradnl" altLang="en-US" dirty="0" err="1"/>
              <a:t>the</a:t>
            </a:r>
            <a:r>
              <a:rPr lang="es-ES_tradnl" altLang="en-US" dirty="0"/>
              <a:t> </a:t>
            </a:r>
            <a:r>
              <a:rPr lang="es-ES_tradnl" altLang="en-US" b="1" dirty="0" err="1">
                <a:solidFill>
                  <a:srgbClr val="FF9900"/>
                </a:solidFill>
              </a:rPr>
              <a:t>verb</a:t>
            </a:r>
            <a:r>
              <a:rPr lang="es-ES_tradnl" altLang="en-US" dirty="0"/>
              <a:t>.</a:t>
            </a:r>
          </a:p>
          <a:p>
            <a:pPr marL="990600" lvl="1" indent="-533400" algn="ctr"/>
            <a:r>
              <a:rPr lang="es-ES_tradnl" altLang="en-US" dirty="0"/>
              <a:t>¿El medico </a:t>
            </a:r>
            <a:r>
              <a:rPr lang="es-ES_tradnl" altLang="en-US" b="1" dirty="0">
                <a:solidFill>
                  <a:srgbClr val="FF3300"/>
                </a:solidFill>
              </a:rPr>
              <a:t>te</a:t>
            </a:r>
            <a:r>
              <a:rPr lang="es-ES_tradnl" altLang="en-US" dirty="0"/>
              <a:t> </a:t>
            </a:r>
            <a:r>
              <a:rPr lang="es-ES_tradnl" altLang="en-US" b="1" dirty="0">
                <a:solidFill>
                  <a:srgbClr val="FF9900"/>
                </a:solidFill>
              </a:rPr>
              <a:t>ve</a:t>
            </a:r>
            <a:r>
              <a:rPr lang="es-ES_tradnl" altLang="en-US" dirty="0"/>
              <a:t> ? </a:t>
            </a:r>
          </a:p>
          <a:p>
            <a:pPr marL="990600" lvl="1" indent="-533400" algn="ctr"/>
            <a:r>
              <a:rPr lang="es-ES_tradnl" altLang="en-US" dirty="0"/>
              <a:t>Si, y</a:t>
            </a:r>
            <a:r>
              <a:rPr lang="es-ES_tradnl" altLang="en-US" b="1" dirty="0">
                <a:solidFill>
                  <a:srgbClr val="FF3300"/>
                </a:solidFill>
              </a:rPr>
              <a:t> me</a:t>
            </a:r>
            <a:r>
              <a:rPr lang="es-ES_tradnl" altLang="en-US" dirty="0"/>
              <a:t> </a:t>
            </a:r>
            <a:r>
              <a:rPr lang="es-ES_tradnl" altLang="en-US" b="1" dirty="0">
                <a:solidFill>
                  <a:srgbClr val="FF9900"/>
                </a:solidFill>
              </a:rPr>
              <a:t>examina.</a:t>
            </a:r>
          </a:p>
          <a:p>
            <a:pPr marL="990600" lvl="1" indent="-533400" algn="ctr"/>
            <a:r>
              <a:rPr lang="es-ES_tradnl" altLang="en-US" dirty="0"/>
              <a:t>¿</a:t>
            </a:r>
            <a:r>
              <a:rPr lang="es-ES_tradnl" altLang="en-US" b="1" dirty="0">
                <a:solidFill>
                  <a:srgbClr val="FF3300"/>
                </a:solidFill>
              </a:rPr>
              <a:t>le </a:t>
            </a:r>
            <a:r>
              <a:rPr lang="es-ES_tradnl" altLang="en-US" b="1" dirty="0">
                <a:solidFill>
                  <a:srgbClr val="FF9900"/>
                </a:solidFill>
              </a:rPr>
              <a:t>habla</a:t>
            </a:r>
            <a:r>
              <a:rPr lang="es-ES_tradnl" altLang="en-US" dirty="0"/>
              <a:t> a ella el farmacéutico?</a:t>
            </a:r>
          </a:p>
          <a:p>
            <a:pPr marL="990600" lvl="1" indent="-533400" algn="ctr"/>
            <a:r>
              <a:rPr lang="es-ES_tradnl" altLang="en-US" dirty="0"/>
              <a:t>La recepcionista </a:t>
            </a:r>
            <a:r>
              <a:rPr lang="es-ES_tradnl" altLang="en-US" b="1" dirty="0">
                <a:solidFill>
                  <a:srgbClr val="FF3300"/>
                </a:solidFill>
              </a:rPr>
              <a:t>nos </a:t>
            </a:r>
            <a:r>
              <a:rPr lang="es-ES_tradnl" altLang="en-US" b="1" dirty="0">
                <a:solidFill>
                  <a:srgbClr val="FF9900"/>
                </a:solidFill>
              </a:rPr>
              <a:t>da</a:t>
            </a:r>
            <a:r>
              <a:rPr lang="es-ES_tradnl" altLang="en-US" dirty="0"/>
              <a:t> una cita</a:t>
            </a:r>
          </a:p>
          <a:p>
            <a:pPr marL="990600" lvl="1" indent="-533400" algn="ctr"/>
            <a:r>
              <a:rPr lang="es-ES_tradnl" altLang="en-US" dirty="0"/>
              <a:t>¿</a:t>
            </a:r>
            <a:r>
              <a:rPr lang="es-ES_tradnl" altLang="en-US" b="1" dirty="0">
                <a:solidFill>
                  <a:srgbClr val="FF3300"/>
                </a:solidFill>
              </a:rPr>
              <a:t>les</a:t>
            </a:r>
            <a:r>
              <a:rPr lang="es-ES_tradnl" altLang="en-US" dirty="0"/>
              <a:t> </a:t>
            </a:r>
            <a:r>
              <a:rPr lang="es-ES_tradnl" altLang="en-US" b="1" dirty="0">
                <a:solidFill>
                  <a:srgbClr val="FF9900"/>
                </a:solidFill>
              </a:rPr>
              <a:t>da</a:t>
            </a:r>
            <a:r>
              <a:rPr lang="es-ES_tradnl" altLang="en-US" dirty="0"/>
              <a:t> la cita para mañana?</a:t>
            </a:r>
          </a:p>
        </p:txBody>
      </p:sp>
    </p:spTree>
    <p:extLst>
      <p:ext uri="{BB962C8B-B14F-4D97-AF65-F5344CB8AC3E}">
        <p14:creationId xmlns:p14="http://schemas.microsoft.com/office/powerpoint/2010/main" val="297928832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79637"/>
            <a:ext cx="8229600" cy="4525963"/>
          </a:xfrm>
        </p:spPr>
        <p:txBody>
          <a:bodyPr/>
          <a:lstStyle/>
          <a:p>
            <a:pPr marL="0" indent="0">
              <a:buNone/>
            </a:pPr>
            <a:r>
              <a:rPr lang="es-ES_tradnl" dirty="0" smtClean="0"/>
              <a:t>TEXTBOOK:</a:t>
            </a:r>
            <a:endParaRPr lang="es-ES_tradnl" dirty="0" smtClean="0"/>
          </a:p>
          <a:p>
            <a:r>
              <a:rPr lang="es-ES_tradnl" dirty="0" smtClean="0"/>
              <a:t>Completa </a:t>
            </a:r>
            <a:r>
              <a:rPr lang="es-ES_tradnl" u="sng" dirty="0" smtClean="0"/>
              <a:t>ejercicio 17</a:t>
            </a:r>
            <a:r>
              <a:rPr lang="es-ES_tradnl" dirty="0" smtClean="0"/>
              <a:t> p. 210</a:t>
            </a:r>
          </a:p>
          <a:p>
            <a:endParaRPr lang="es-ES_tradnl" dirty="0"/>
          </a:p>
          <a:p>
            <a:pPr marL="0" indent="0">
              <a:buNone/>
            </a:pPr>
            <a:r>
              <a:rPr lang="es-ES_tradnl" dirty="0" smtClean="0"/>
              <a:t>WORKBOOK</a:t>
            </a:r>
            <a:endParaRPr lang="es-ES_tradnl" dirty="0" smtClean="0"/>
          </a:p>
          <a:p>
            <a:r>
              <a:rPr lang="es-ES_tradnl" dirty="0" smtClean="0"/>
              <a:t>Completa </a:t>
            </a:r>
            <a:r>
              <a:rPr lang="es-ES_tradnl" dirty="0" smtClean="0"/>
              <a:t>p. </a:t>
            </a:r>
            <a:r>
              <a:rPr lang="es-ES_tradnl" dirty="0" smtClean="0"/>
              <a:t>6.12</a:t>
            </a:r>
          </a:p>
          <a:p>
            <a:r>
              <a:rPr lang="es-ES_tradnl" dirty="0" smtClean="0"/>
              <a:t>SIGN </a:t>
            </a:r>
            <a:r>
              <a:rPr lang="es-ES_tradnl" u="sng" dirty="0" err="1" smtClean="0"/>
              <a:t>Proposito</a:t>
            </a:r>
            <a:r>
              <a:rPr lang="es-ES_tradnl" u="sng" dirty="0" smtClean="0"/>
              <a:t> C</a:t>
            </a:r>
            <a:r>
              <a:rPr lang="es-ES_tradnl" dirty="0" smtClean="0"/>
              <a:t> </a:t>
            </a:r>
            <a:r>
              <a:rPr lang="es-ES_tradnl" dirty="0" err="1" smtClean="0"/>
              <a:t>by</a:t>
            </a:r>
            <a:r>
              <a:rPr lang="es-ES_tradnl" dirty="0" smtClean="0"/>
              <a:t> TUESDAY</a:t>
            </a:r>
            <a:endParaRPr lang="es-ES_tradnl" dirty="0" smtClean="0"/>
          </a:p>
        </p:txBody>
      </p:sp>
      <p:sp>
        <p:nvSpPr>
          <p:cNvPr id="4" name="Slide Number Placeholder 3"/>
          <p:cNvSpPr>
            <a:spLocks noGrp="1"/>
          </p:cNvSpPr>
          <p:nvPr>
            <p:ph type="sldNum" sz="quarter" idx="12"/>
          </p:nvPr>
        </p:nvSpPr>
        <p:spPr/>
        <p:txBody>
          <a:bodyPr/>
          <a:lstStyle/>
          <a:p>
            <a:pPr>
              <a:defRPr/>
            </a:pPr>
            <a:fld id="{C864229B-507F-40DE-B8A7-B642FAC0EBF6}" type="slidenum">
              <a:rPr lang="en-US" altLang="en-US" smtClean="0">
                <a:solidFill>
                  <a:srgbClr val="000000"/>
                </a:solidFill>
              </a:rPr>
              <a:pPr>
                <a:defRPr/>
              </a:pPr>
              <a:t>7</a:t>
            </a:fld>
            <a:endParaRPr lang="en-US" altLang="en-US">
              <a:solidFill>
                <a:srgbClr val="000000"/>
              </a:solidFill>
            </a:endParaRPr>
          </a:p>
        </p:txBody>
      </p:sp>
      <p:sp>
        <p:nvSpPr>
          <p:cNvPr id="5" name="Title 1"/>
          <p:cNvSpPr txBox="1">
            <a:spLocks/>
          </p:cNvSpPr>
          <p:nvPr/>
        </p:nvSpPr>
        <p:spPr bwMode="auto">
          <a:xfrm>
            <a:off x="457200" y="9906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s-ES_tradnl" kern="0" dirty="0" smtClean="0">
                <a:solidFill>
                  <a:srgbClr val="FF0000"/>
                </a:solidFill>
              </a:rPr>
              <a:t>Tarea # 29</a:t>
            </a:r>
            <a:endParaRPr lang="en-US" kern="0" dirty="0">
              <a:solidFill>
                <a:srgbClr val="FF0000"/>
              </a:solidFill>
            </a:endParaRPr>
          </a:p>
        </p:txBody>
      </p:sp>
    </p:spTree>
    <p:extLst>
      <p:ext uri="{BB962C8B-B14F-4D97-AF65-F5344CB8AC3E}">
        <p14:creationId xmlns:p14="http://schemas.microsoft.com/office/powerpoint/2010/main" val="312213829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596</TotalTime>
  <Words>368</Words>
  <Application>Microsoft Office PowerPoint</Application>
  <PresentationFormat>On-screen Show (4:3)</PresentationFormat>
  <Paragraphs>60</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Me llamo _________ Clase  801 La fecha es el primero de diciembre del 2017</vt:lpstr>
      <vt:lpstr>PowerPoint Presentation</vt:lpstr>
      <vt:lpstr>PowerPoint Presentation</vt:lpstr>
      <vt:lpstr>Los pronombres le, les (telling what happens to others)</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23 de marzo del 2015</dc:title>
  <dc:creator>Helen Zumaeta</dc:creator>
  <cp:lastModifiedBy>Helen Zumaeta</cp:lastModifiedBy>
  <cp:revision>20</cp:revision>
  <cp:lastPrinted>2016-06-01T21:17:16Z</cp:lastPrinted>
  <dcterms:created xsi:type="dcterms:W3CDTF">2015-03-23T21:18:13Z</dcterms:created>
  <dcterms:modified xsi:type="dcterms:W3CDTF">2017-12-01T21:12:39Z</dcterms:modified>
</cp:coreProperties>
</file>